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7" r:id="rId11"/>
    <p:sldId id="268" r:id="rId12"/>
    <p:sldId id="269" r:id="rId13"/>
    <p:sldId id="270" r:id="rId14"/>
    <p:sldId id="266"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3" d="100"/>
          <a:sy n="73" d="100"/>
        </p:scale>
        <p:origin x="408"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8/12/2020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8/12/2020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8/12/2020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8/12/2020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8/12/2020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8/12/2020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8/12/2020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Category:Districts_of_Par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EAAA-4CF0-4563-BF74-134A0BADC7DE}"/>
              </a:ext>
            </a:extLst>
          </p:cNvPr>
          <p:cNvSpPr>
            <a:spLocks noGrp="1"/>
          </p:cNvSpPr>
          <p:nvPr>
            <p:ph type="ctrTitle"/>
          </p:nvPr>
        </p:nvSpPr>
        <p:spPr>
          <a:xfrm>
            <a:off x="680322" y="2733709"/>
            <a:ext cx="8348726" cy="1373070"/>
          </a:xfrm>
        </p:spPr>
        <p:txBody>
          <a:bodyPr/>
          <a:lstStyle/>
          <a:p>
            <a:pPr algn="l"/>
            <a:r>
              <a:rPr lang="en-US" sz="4800" dirty="0"/>
              <a:t>Opening Arabic Restaurant in Paris</a:t>
            </a:r>
            <a:endParaRPr lang="en-US" dirty="0"/>
          </a:p>
        </p:txBody>
      </p:sp>
      <p:sp>
        <p:nvSpPr>
          <p:cNvPr id="3" name="Subtitle 2">
            <a:extLst>
              <a:ext uri="{FF2B5EF4-FFF2-40B4-BE49-F238E27FC236}">
                <a16:creationId xmlns:a16="http://schemas.microsoft.com/office/drawing/2014/main" id="{C921BF20-4CCA-44DA-ACDA-20FD8F0E0098}"/>
              </a:ext>
            </a:extLst>
          </p:cNvPr>
          <p:cNvSpPr>
            <a:spLocks noGrp="1"/>
          </p:cNvSpPr>
          <p:nvPr>
            <p:ph type="subTitle" idx="1"/>
          </p:nvPr>
        </p:nvSpPr>
        <p:spPr/>
        <p:txBody>
          <a:bodyPr/>
          <a:lstStyle/>
          <a:p>
            <a:pPr algn="l"/>
            <a:r>
              <a:rPr lang="en-US" dirty="0"/>
              <a:t>By: Taleb Bahadidah</a:t>
            </a:r>
          </a:p>
          <a:p>
            <a:pPr algn="l"/>
            <a:r>
              <a:rPr lang="en-US" dirty="0"/>
              <a:t>August 2020</a:t>
            </a:r>
          </a:p>
        </p:txBody>
      </p:sp>
    </p:spTree>
    <p:extLst>
      <p:ext uri="{BB962C8B-B14F-4D97-AF65-F5344CB8AC3E}">
        <p14:creationId xmlns:p14="http://schemas.microsoft.com/office/powerpoint/2010/main" val="2957955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CDDDC-5AA3-4603-929B-41EED78D731B}"/>
              </a:ext>
            </a:extLst>
          </p:cNvPr>
          <p:cNvSpPr>
            <a:spLocks noGrp="1"/>
          </p:cNvSpPr>
          <p:nvPr>
            <p:ph type="title"/>
          </p:nvPr>
        </p:nvSpPr>
        <p:spPr/>
        <p:txBody>
          <a:bodyPr/>
          <a:lstStyle/>
          <a:p>
            <a:r>
              <a:rPr lang="en-US" sz="3600" dirty="0">
                <a:effectLst/>
                <a:latin typeface="Arial" panose="020B0604020202020204" pitchFamily="34" charset="0"/>
                <a:ea typeface="Calibri" panose="020F0502020204030204" pitchFamily="34" charset="0"/>
                <a:cs typeface="Arial" panose="020B0604020202020204" pitchFamily="34" charset="0"/>
              </a:rPr>
              <a:t>Load and Analyze Venues of Neighborhoods in Paris</a:t>
            </a:r>
            <a:endParaRPr lang="en-US" dirty="0"/>
          </a:p>
        </p:txBody>
      </p:sp>
      <p:pic>
        <p:nvPicPr>
          <p:cNvPr id="4" name="Content Placeholder 3">
            <a:extLst>
              <a:ext uri="{FF2B5EF4-FFF2-40B4-BE49-F238E27FC236}">
                <a16:creationId xmlns:a16="http://schemas.microsoft.com/office/drawing/2014/main" id="{A95148D6-DFA2-4233-8B02-9D2333DD232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63548" y="2125295"/>
            <a:ext cx="7936992" cy="4364331"/>
          </a:xfrm>
          <a:prstGeom prst="rect">
            <a:avLst/>
          </a:prstGeom>
          <a:ln>
            <a:solidFill>
              <a:schemeClr val="tx1"/>
            </a:solidFill>
          </a:ln>
        </p:spPr>
      </p:pic>
      <p:sp>
        <p:nvSpPr>
          <p:cNvPr id="6" name="TextBox 5">
            <a:extLst>
              <a:ext uri="{FF2B5EF4-FFF2-40B4-BE49-F238E27FC236}">
                <a16:creationId xmlns:a16="http://schemas.microsoft.com/office/drawing/2014/main" id="{239BBDE6-3764-4A32-838C-1CF7D1D8C3E6}"/>
              </a:ext>
            </a:extLst>
          </p:cNvPr>
          <p:cNvSpPr txBox="1"/>
          <p:nvPr/>
        </p:nvSpPr>
        <p:spPr>
          <a:xfrm>
            <a:off x="158061" y="3600950"/>
            <a:ext cx="3290533" cy="1200329"/>
          </a:xfrm>
          <a:prstGeom prst="rect">
            <a:avLst/>
          </a:prstGeom>
          <a:noFill/>
        </p:spPr>
        <p:txBody>
          <a:bodyPr wrap="square">
            <a:spAutoFit/>
          </a:bodyPr>
          <a:lstStyle/>
          <a:p>
            <a:r>
              <a:rPr lang="en-US" sz="2400" dirty="0">
                <a:effectLst/>
                <a:latin typeface="Arial" panose="020B0604020202020204" pitchFamily="34" charset="0"/>
                <a:ea typeface="Calibri" panose="020F0502020204030204" pitchFamily="34" charset="0"/>
                <a:cs typeface="Arial" panose="020B0604020202020204" pitchFamily="34" charset="0"/>
              </a:rPr>
              <a:t>neighborhoods which has no Arabic restaurant on map</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829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8FB0-0CDB-4BD3-967F-E875BF1211ED}"/>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Cluster Neighborhoods using Agglomerative Clustering</a:t>
            </a:r>
            <a:endParaRPr lang="en-US" dirty="0"/>
          </a:p>
        </p:txBody>
      </p:sp>
      <p:pic>
        <p:nvPicPr>
          <p:cNvPr id="4" name="Content Placeholder 3">
            <a:extLst>
              <a:ext uri="{FF2B5EF4-FFF2-40B4-BE49-F238E27FC236}">
                <a16:creationId xmlns:a16="http://schemas.microsoft.com/office/drawing/2014/main" id="{718AF07F-727F-48C2-AFE1-DA1F4D9C79E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7868" y="2247067"/>
            <a:ext cx="7349945" cy="3857705"/>
          </a:xfrm>
          <a:prstGeom prst="rect">
            <a:avLst/>
          </a:prstGeom>
          <a:ln>
            <a:solidFill>
              <a:schemeClr val="tx1"/>
            </a:solidFill>
          </a:ln>
        </p:spPr>
      </p:pic>
      <p:sp>
        <p:nvSpPr>
          <p:cNvPr id="6" name="TextBox 5">
            <a:extLst>
              <a:ext uri="{FF2B5EF4-FFF2-40B4-BE49-F238E27FC236}">
                <a16:creationId xmlns:a16="http://schemas.microsoft.com/office/drawing/2014/main" id="{098E5D95-AEDD-43F9-B65A-B251AD668D92}"/>
              </a:ext>
            </a:extLst>
          </p:cNvPr>
          <p:cNvSpPr txBox="1"/>
          <p:nvPr/>
        </p:nvSpPr>
        <p:spPr>
          <a:xfrm>
            <a:off x="184187" y="2642141"/>
            <a:ext cx="4372138" cy="3728649"/>
          </a:xfrm>
          <a:prstGeom prst="rect">
            <a:avLst/>
          </a:prstGeom>
          <a:noFill/>
        </p:spPr>
        <p:txBody>
          <a:bodyPr wrap="square">
            <a:spAutoFit/>
          </a:bodyPr>
          <a:lstStyle/>
          <a:p>
            <a:pPr marL="0" marR="0">
              <a:lnSpc>
                <a:spcPct val="150000"/>
              </a:lnSpc>
              <a:spcBef>
                <a:spcPts val="1200"/>
              </a:spcBef>
              <a:spcAft>
                <a:spcPts val="0"/>
              </a:spcAft>
            </a:pPr>
            <a:r>
              <a:rPr lang="en-US" sz="2000" dirty="0">
                <a:effectLst/>
                <a:latin typeface="Arial" panose="020B0604020202020204" pitchFamily="34" charset="0"/>
                <a:ea typeface="Times New Roman" panose="02020603050405020304" pitchFamily="18" charset="0"/>
                <a:cs typeface="Arial" panose="020B0604020202020204" pitchFamily="34" charset="0"/>
              </a:rPr>
              <a:t>I used Agglomerative Clustering to cluster neighborhoods according to count of venue categories in each neighborhood. According to the below graph, I decided to separate our neighborhoods into 6 clusters (cut at distance of 20, horizontal black line)</a:t>
            </a:r>
          </a:p>
        </p:txBody>
      </p:sp>
    </p:spTree>
    <p:extLst>
      <p:ext uri="{BB962C8B-B14F-4D97-AF65-F5344CB8AC3E}">
        <p14:creationId xmlns:p14="http://schemas.microsoft.com/office/powerpoint/2010/main" val="1113245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61B6-4F8C-438A-8716-71DF8EBD6C2C}"/>
              </a:ext>
            </a:extLst>
          </p:cNvPr>
          <p:cNvSpPr>
            <a:spLocks noGrp="1"/>
          </p:cNvSpPr>
          <p:nvPr>
            <p:ph type="title"/>
          </p:nvPr>
        </p:nvSpPr>
        <p:spPr/>
        <p:txBody>
          <a:bodyPr>
            <a:normAutofit/>
          </a:bodyPr>
          <a:lstStyle/>
          <a:p>
            <a:r>
              <a:rPr lang="en-US" dirty="0"/>
              <a:t>Clusters distribution across Paris map with data head and color coded</a:t>
            </a:r>
          </a:p>
        </p:txBody>
      </p:sp>
      <p:pic>
        <p:nvPicPr>
          <p:cNvPr id="4" name="Picture 3">
            <a:extLst>
              <a:ext uri="{FF2B5EF4-FFF2-40B4-BE49-F238E27FC236}">
                <a16:creationId xmlns:a16="http://schemas.microsoft.com/office/drawing/2014/main" id="{7F76C7B7-2546-4451-9C31-A05A470051D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878286" y="2150708"/>
            <a:ext cx="5533425" cy="4082887"/>
          </a:xfrm>
          <a:prstGeom prst="rect">
            <a:avLst/>
          </a:prstGeom>
        </p:spPr>
      </p:pic>
      <p:pic>
        <p:nvPicPr>
          <p:cNvPr id="5" name="Picture 4">
            <a:extLst>
              <a:ext uri="{FF2B5EF4-FFF2-40B4-BE49-F238E27FC236}">
                <a16:creationId xmlns:a16="http://schemas.microsoft.com/office/drawing/2014/main" id="{3CCC59C8-94AD-45C1-B749-7DCFADF0B80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32253" y="2194831"/>
            <a:ext cx="5268378" cy="2251765"/>
          </a:xfrm>
          <a:prstGeom prst="rect">
            <a:avLst/>
          </a:prstGeom>
          <a:ln>
            <a:solidFill>
              <a:schemeClr val="tx1"/>
            </a:solidFill>
          </a:ln>
        </p:spPr>
      </p:pic>
      <p:pic>
        <p:nvPicPr>
          <p:cNvPr id="6" name="Picture 5">
            <a:extLst>
              <a:ext uri="{FF2B5EF4-FFF2-40B4-BE49-F238E27FC236}">
                <a16:creationId xmlns:a16="http://schemas.microsoft.com/office/drawing/2014/main" id="{C17805D8-8B7F-4EE5-A7AB-C9F905ACBA09}"/>
              </a:ext>
            </a:extLst>
          </p:cNvPr>
          <p:cNvPicPr/>
          <p:nvPr/>
        </p:nvPicPr>
        <p:blipFill>
          <a:blip r:embed="rId4">
            <a:extLst>
              <a:ext uri="{28A0092B-C50C-407E-A947-70E740481C1C}">
                <a14:useLocalDpi xmlns:a14="http://schemas.microsoft.com/office/drawing/2010/main" val="0"/>
              </a:ext>
            </a:extLst>
          </a:blip>
          <a:stretch>
            <a:fillRect/>
          </a:stretch>
        </p:blipFill>
        <p:spPr>
          <a:xfrm>
            <a:off x="4051688" y="4712770"/>
            <a:ext cx="1594485" cy="1520825"/>
          </a:xfrm>
          <a:prstGeom prst="rect">
            <a:avLst/>
          </a:prstGeom>
        </p:spPr>
      </p:pic>
    </p:spTree>
    <p:extLst>
      <p:ext uri="{BB962C8B-B14F-4D97-AF65-F5344CB8AC3E}">
        <p14:creationId xmlns:p14="http://schemas.microsoft.com/office/powerpoint/2010/main" val="11315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DAAF-A250-410C-8984-D3B348D753C2}"/>
              </a:ext>
            </a:extLst>
          </p:cNvPr>
          <p:cNvSpPr>
            <a:spLocks noGrp="1"/>
          </p:cNvSpPr>
          <p:nvPr>
            <p:ph type="title"/>
          </p:nvPr>
        </p:nvSpPr>
        <p:spPr/>
        <p:txBody>
          <a:bodyPr/>
          <a:lstStyle/>
          <a:p>
            <a:r>
              <a:rPr lang="en-US" dirty="0"/>
              <a:t>Clusters observation and analysis</a:t>
            </a:r>
          </a:p>
        </p:txBody>
      </p:sp>
      <p:pic>
        <p:nvPicPr>
          <p:cNvPr id="4" name="Picture 3">
            <a:extLst>
              <a:ext uri="{FF2B5EF4-FFF2-40B4-BE49-F238E27FC236}">
                <a16:creationId xmlns:a16="http://schemas.microsoft.com/office/drawing/2014/main" id="{2549E413-C2A2-4212-8D7B-01B6022940A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780239" y="820137"/>
            <a:ext cx="4310742" cy="1667031"/>
          </a:xfrm>
          <a:prstGeom prst="rect">
            <a:avLst/>
          </a:prstGeom>
          <a:ln>
            <a:solidFill>
              <a:schemeClr val="tx1"/>
            </a:solidFill>
          </a:ln>
        </p:spPr>
      </p:pic>
      <p:pic>
        <p:nvPicPr>
          <p:cNvPr id="5" name="Picture 4">
            <a:extLst>
              <a:ext uri="{FF2B5EF4-FFF2-40B4-BE49-F238E27FC236}">
                <a16:creationId xmlns:a16="http://schemas.microsoft.com/office/drawing/2014/main" id="{BF395652-2F16-44FD-B383-D1F25A65D2F1}"/>
              </a:ext>
            </a:extLst>
          </p:cNvPr>
          <p:cNvPicPr/>
          <p:nvPr/>
        </p:nvPicPr>
        <p:blipFill>
          <a:blip r:embed="rId3">
            <a:extLst>
              <a:ext uri="{28A0092B-C50C-407E-A947-70E740481C1C}">
                <a14:useLocalDpi xmlns:a14="http://schemas.microsoft.com/office/drawing/2010/main" val="0"/>
              </a:ext>
            </a:extLst>
          </a:blip>
          <a:stretch>
            <a:fillRect/>
          </a:stretch>
        </p:blipFill>
        <p:spPr>
          <a:xfrm>
            <a:off x="7643377" y="2638484"/>
            <a:ext cx="4490193" cy="4128075"/>
          </a:xfrm>
          <a:prstGeom prst="rect">
            <a:avLst/>
          </a:prstGeom>
          <a:ln>
            <a:solidFill>
              <a:schemeClr val="tx1"/>
            </a:solidFill>
          </a:ln>
        </p:spPr>
      </p:pic>
      <p:sp>
        <p:nvSpPr>
          <p:cNvPr id="7" name="TextBox 6">
            <a:extLst>
              <a:ext uri="{FF2B5EF4-FFF2-40B4-BE49-F238E27FC236}">
                <a16:creationId xmlns:a16="http://schemas.microsoft.com/office/drawing/2014/main" id="{ED3E2EDF-9F1A-4E5E-8E6B-D2E76F38C7B7}"/>
              </a:ext>
            </a:extLst>
          </p:cNvPr>
          <p:cNvSpPr txBox="1"/>
          <p:nvPr/>
        </p:nvSpPr>
        <p:spPr>
          <a:xfrm>
            <a:off x="455895" y="2288400"/>
            <a:ext cx="6854080" cy="3728649"/>
          </a:xfrm>
          <a:prstGeom prst="rect">
            <a:avLst/>
          </a:prstGeom>
          <a:noFill/>
        </p:spPr>
        <p:txBody>
          <a:bodyPr wrap="square">
            <a:spAutoFit/>
          </a:bodyPr>
          <a:lstStyle/>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Cluster 0 (Red): French and Italian Restaurant, Pizza, Bakery and Bar</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Cluster 1 (Purple): French and Italian Restaurant, Clothing stores, Plaza</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Cluster 2 (Blue): French Restaurant and Hotel</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Cluster 3 (Cyan): French Restaurant, Bar</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Cluster 4 (Green): French Restaurant and Hotel</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Cluster 5 (Orange): Bakery and Hotel</a:t>
            </a: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40474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C3AE-F896-487E-A155-EB776DB8022B}"/>
              </a:ext>
            </a:extLst>
          </p:cNvPr>
          <p:cNvSpPr>
            <a:spLocks noGrp="1"/>
          </p:cNvSpPr>
          <p:nvPr>
            <p:ph type="title"/>
          </p:nvPr>
        </p:nvSpPr>
        <p:spPr/>
        <p:txBody>
          <a:bodyPr/>
          <a:lstStyle/>
          <a:p>
            <a:r>
              <a:rPr lang="en-US" sz="3600" i="1" dirty="0">
                <a:effectLst/>
                <a:latin typeface="Arial" panose="020B0604020202020204" pitchFamily="34" charset="0"/>
                <a:ea typeface="Calibri" panose="020F0502020204030204" pitchFamily="34" charset="0"/>
                <a:cs typeface="Arial" panose="020B0604020202020204" pitchFamily="34" charset="0"/>
              </a:rPr>
              <a:t>Discussion &amp; Results</a:t>
            </a:r>
            <a:endParaRPr lang="en-US" dirty="0"/>
          </a:p>
        </p:txBody>
      </p:sp>
      <p:sp>
        <p:nvSpPr>
          <p:cNvPr id="3" name="Content Placeholder 2">
            <a:extLst>
              <a:ext uri="{FF2B5EF4-FFF2-40B4-BE49-F238E27FC236}">
                <a16:creationId xmlns:a16="http://schemas.microsoft.com/office/drawing/2014/main" id="{901D91A7-BB34-4634-AB53-3F3F11938B29}"/>
              </a:ext>
            </a:extLst>
          </p:cNvPr>
          <p:cNvSpPr>
            <a:spLocks noGrp="1"/>
          </p:cNvSpPr>
          <p:nvPr>
            <p:ph idx="1"/>
          </p:nvPr>
        </p:nvSpPr>
        <p:spPr/>
        <p:txBody>
          <a:bodyPr>
            <a:normAutofit fontScale="92500" lnSpcReduction="20000"/>
          </a:bodyPr>
          <a:lstStyle/>
          <a:p>
            <a:pPr marL="114300" marR="0" indent="-342900" algn="just">
              <a:lnSpc>
                <a:spcPct val="150000"/>
              </a:lnSpc>
              <a:spcBef>
                <a:spcPts val="1200"/>
              </a:spcBef>
              <a:spcAft>
                <a:spcPts val="0"/>
              </a:spcAft>
              <a:buFont typeface="Wingdings" panose="05000000000000000000" pitchFamily="2" charset="2"/>
              <a:buChar char="v"/>
            </a:pPr>
            <a:r>
              <a:rPr lang="en-US" dirty="0">
                <a:effectLst/>
                <a:latin typeface="Arial" panose="020B0604020202020204" pitchFamily="34" charset="0"/>
                <a:ea typeface="Times New Roman" panose="02020603050405020304" pitchFamily="18" charset="0"/>
                <a:cs typeface="Arial" panose="020B0604020202020204" pitchFamily="34" charset="0"/>
              </a:rPr>
              <a:t>Cluster 4 and 5 suffers from restaurant. Especially there is very less Arabic restaurant 4-6km from center and no after 6Km from center. We can think about Cluster 4 area</a:t>
            </a:r>
          </a:p>
          <a:p>
            <a:pPr marL="114300" marR="0" indent="-342900" algn="just">
              <a:lnSpc>
                <a:spcPct val="150000"/>
              </a:lnSpc>
              <a:spcBef>
                <a:spcPts val="1200"/>
              </a:spcBef>
              <a:spcAft>
                <a:spcPts val="0"/>
              </a:spcAft>
              <a:buFont typeface="Wingdings" panose="05000000000000000000" pitchFamily="2" charset="2"/>
              <a:buChar char="v"/>
            </a:pPr>
            <a:r>
              <a:rPr lang="en-US" dirty="0">
                <a:effectLst/>
                <a:latin typeface="Arial" panose="020B0604020202020204" pitchFamily="34" charset="0"/>
                <a:ea typeface="Times New Roman" panose="02020603050405020304" pitchFamily="18" charset="0"/>
                <a:cs typeface="Arial" panose="020B0604020202020204" pitchFamily="34" charset="0"/>
              </a:rPr>
              <a:t>Cluster 0 especially likes French tastes, may be this part will not like Arabic tastes. We can only think about 1 location may be.</a:t>
            </a:r>
          </a:p>
          <a:p>
            <a:pPr marL="114300" marR="0" indent="-342900" algn="just">
              <a:lnSpc>
                <a:spcPct val="150000"/>
              </a:lnSpc>
              <a:spcBef>
                <a:spcPts val="1200"/>
              </a:spcBef>
              <a:spcAft>
                <a:spcPts val="0"/>
              </a:spcAft>
              <a:buFont typeface="Wingdings" panose="05000000000000000000" pitchFamily="2" charset="2"/>
              <a:buChar char="v"/>
            </a:pPr>
            <a:r>
              <a:rPr lang="en-US" dirty="0">
                <a:effectLst/>
                <a:latin typeface="Arial" panose="020B0604020202020204" pitchFamily="34" charset="0"/>
                <a:ea typeface="Times New Roman" panose="02020603050405020304" pitchFamily="18" charset="0"/>
                <a:cs typeface="Arial" panose="020B0604020202020204" pitchFamily="34" charset="0"/>
              </a:rPr>
              <a:t>Cluster 1, 2, 3 are centers full of restaurants especially French and Italian so it maybe not a good idea.</a:t>
            </a:r>
          </a:p>
          <a:p>
            <a:endParaRPr lang="en-US" dirty="0"/>
          </a:p>
        </p:txBody>
      </p:sp>
    </p:spTree>
    <p:extLst>
      <p:ext uri="{BB962C8B-B14F-4D97-AF65-F5344CB8AC3E}">
        <p14:creationId xmlns:p14="http://schemas.microsoft.com/office/powerpoint/2010/main" val="223354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C6D5-5B52-4216-B517-14E7D56CDD2D}"/>
              </a:ext>
            </a:extLst>
          </p:cNvPr>
          <p:cNvSpPr>
            <a:spLocks noGrp="1"/>
          </p:cNvSpPr>
          <p:nvPr>
            <p:ph type="title"/>
          </p:nvPr>
        </p:nvSpPr>
        <p:spPr/>
        <p:txBody>
          <a:bodyPr/>
          <a:lstStyle/>
          <a:p>
            <a:r>
              <a:rPr lang="en-US" sz="3600" i="1" dirty="0">
                <a:effectLst/>
                <a:latin typeface="Arial" panose="020B0604020202020204" pitchFamily="34" charset="0"/>
                <a:ea typeface="Calibri" panose="020F0502020204030204" pitchFamily="34" charset="0"/>
                <a:cs typeface="Arial" panose="020B0604020202020204" pitchFamily="34" charset="0"/>
              </a:rPr>
              <a:t>Conclusion</a:t>
            </a:r>
            <a:endParaRPr lang="en-US" dirty="0"/>
          </a:p>
        </p:txBody>
      </p:sp>
      <p:sp>
        <p:nvSpPr>
          <p:cNvPr id="3" name="Content Placeholder 2">
            <a:extLst>
              <a:ext uri="{FF2B5EF4-FFF2-40B4-BE49-F238E27FC236}">
                <a16:creationId xmlns:a16="http://schemas.microsoft.com/office/drawing/2014/main" id="{2BF169C7-7A24-4A6E-B564-743BEF75ABFC}"/>
              </a:ext>
            </a:extLst>
          </p:cNvPr>
          <p:cNvSpPr>
            <a:spLocks noGrp="1"/>
          </p:cNvSpPr>
          <p:nvPr>
            <p:ph idx="1"/>
          </p:nvPr>
        </p:nvSpPr>
        <p:spPr/>
        <p:txBody>
          <a:bodyPr>
            <a:normAutofit fontScale="92500" lnSpcReduction="10000"/>
          </a:bodyPr>
          <a:lstStyle/>
          <a:p>
            <a:pPr marL="0" marR="0" indent="0">
              <a:lnSpc>
                <a:spcPct val="150000"/>
              </a:lnSpc>
              <a:spcBef>
                <a:spcPts val="1200"/>
              </a:spcBef>
              <a:spcAft>
                <a:spcPts val="0"/>
              </a:spcAft>
              <a:buNone/>
            </a:pPr>
            <a:r>
              <a:rPr lang="en-US" sz="2600" b="1" u="sng" dirty="0">
                <a:effectLst/>
                <a:latin typeface="Arial" panose="020B0604020202020204" pitchFamily="34" charset="0"/>
                <a:ea typeface="Times New Roman" panose="02020603050405020304" pitchFamily="18" charset="0"/>
                <a:cs typeface="Arial" panose="020B0604020202020204" pitchFamily="34" charset="0"/>
              </a:rPr>
              <a:t>Possible Neighborhoods to set up a Arabic restaurant:</a:t>
            </a:r>
          </a:p>
          <a:p>
            <a:pPr marR="0" lvl="0">
              <a:lnSpc>
                <a:spcPct val="150000"/>
              </a:lnSpc>
              <a:spcBef>
                <a:spcPts val="0"/>
              </a:spcBef>
              <a:spcAft>
                <a:spcPts val="0"/>
              </a:spcAft>
              <a:buSzPts val="1000"/>
              <a:buFont typeface="Wingdings" panose="05000000000000000000" pitchFamily="2" charset="2"/>
              <a:buChar char="ü"/>
              <a:tabLst>
                <a:tab pos="457200" algn="l"/>
              </a:tabLst>
            </a:pPr>
            <a:r>
              <a:rPr lang="en-US" dirty="0">
                <a:effectLst/>
                <a:latin typeface="Arial" panose="020B0604020202020204" pitchFamily="34" charset="0"/>
                <a:ea typeface="Times New Roman" panose="02020603050405020304" pitchFamily="18" charset="0"/>
                <a:cs typeface="Arial" panose="020B0604020202020204" pitchFamily="34" charset="0"/>
              </a:rPr>
              <a:t>Montparnasse, Quartier des Grandes, </a:t>
            </a:r>
            <a:r>
              <a:rPr lang="en-US" dirty="0" err="1">
                <a:effectLst/>
                <a:latin typeface="Arial" panose="020B0604020202020204" pitchFamily="34" charset="0"/>
                <a:ea typeface="Times New Roman" panose="02020603050405020304" pitchFamily="18" charset="0"/>
                <a:cs typeface="Arial" panose="020B0604020202020204" pitchFamily="34" charset="0"/>
              </a:rPr>
              <a:t>Epinettes</a:t>
            </a:r>
            <a:r>
              <a:rPr lang="en-US" dirty="0">
                <a:effectLst/>
                <a:latin typeface="Arial" panose="020B0604020202020204" pitchFamily="34" charset="0"/>
                <a:ea typeface="Times New Roman" panose="02020603050405020304" pitchFamily="18" charset="0"/>
                <a:cs typeface="Arial" panose="020B0604020202020204" pitchFamily="34" charset="0"/>
              </a:rPr>
              <a:t> and Trocadero have lots of restaurants, but no single Arabic restaurant</a:t>
            </a:r>
          </a:p>
          <a:p>
            <a:pPr marR="0" lvl="0">
              <a:lnSpc>
                <a:spcPct val="150000"/>
              </a:lnSpc>
              <a:spcBef>
                <a:spcPts val="0"/>
              </a:spcBef>
              <a:spcAft>
                <a:spcPts val="0"/>
              </a:spcAft>
              <a:buSzPts val="1000"/>
              <a:buFont typeface="Wingdings" panose="05000000000000000000" pitchFamily="2" charset="2"/>
              <a:buChar char="ü"/>
              <a:tabLst>
                <a:tab pos="457200" algn="l"/>
              </a:tabLst>
            </a:pPr>
            <a:r>
              <a:rPr lang="en-US" dirty="0">
                <a:effectLst/>
                <a:latin typeface="Arial" panose="020B0604020202020204" pitchFamily="34" charset="0"/>
                <a:ea typeface="Times New Roman" panose="02020603050405020304" pitchFamily="18" charset="0"/>
                <a:cs typeface="Arial" panose="020B0604020202020204" pitchFamily="34" charset="0"/>
              </a:rPr>
              <a:t>Since Montparnasse and Trocadero are the best as they located in Cluster 4 as explained above</a:t>
            </a:r>
          </a:p>
          <a:p>
            <a:pPr marR="0" lvl="0">
              <a:lnSpc>
                <a:spcPct val="150000"/>
              </a:lnSpc>
              <a:spcBef>
                <a:spcPts val="0"/>
              </a:spcBef>
              <a:spcAft>
                <a:spcPts val="0"/>
              </a:spcAft>
              <a:buSzPts val="1000"/>
              <a:buFont typeface="Wingdings" panose="05000000000000000000" pitchFamily="2" charset="2"/>
              <a:buChar char="ü"/>
              <a:tabLst>
                <a:tab pos="457200" algn="l"/>
              </a:tabLst>
            </a:pPr>
            <a:r>
              <a:rPr lang="en-US" dirty="0">
                <a:effectLst/>
                <a:latin typeface="Arial" panose="020B0604020202020204" pitchFamily="34" charset="0"/>
                <a:ea typeface="Times New Roman" panose="02020603050405020304" pitchFamily="18" charset="0"/>
                <a:cs typeface="Arial" panose="020B0604020202020204" pitchFamily="34" charset="0"/>
              </a:rPr>
              <a:t>Quartier des Grandes could be 2nd option to think about one location as it is located in cluster 0</a:t>
            </a:r>
          </a:p>
          <a:p>
            <a:pPr marL="0" marR="0" indent="0">
              <a:lnSpc>
                <a:spcPct val="150000"/>
              </a:lnSpc>
              <a:spcBef>
                <a:spcPts val="0"/>
              </a:spcBef>
              <a:spcAft>
                <a:spcPts val="0"/>
              </a:spcAft>
              <a:buNone/>
            </a:pPr>
            <a:endParaRPr lang="en-US" dirty="0">
              <a:effectLst/>
              <a:latin typeface="Arial" panose="020B060402020202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31399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B579-A4B9-4E22-87CE-E08629470C0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2CE00C5-9153-4E85-B19B-27AC08997103}"/>
              </a:ext>
            </a:extLst>
          </p:cNvPr>
          <p:cNvSpPr>
            <a:spLocks noGrp="1"/>
          </p:cNvSpPr>
          <p:nvPr>
            <p:ph idx="1"/>
          </p:nvPr>
        </p:nvSpPr>
        <p:spPr>
          <a:xfrm>
            <a:off x="680321" y="2044264"/>
            <a:ext cx="10553736" cy="4419237"/>
          </a:xfrm>
        </p:spPr>
        <p:txBody>
          <a:bodyPr>
            <a:normAutofit lnSpcReduction="10000"/>
          </a:bodyPr>
          <a:lstStyle/>
          <a:p>
            <a:pPr lvl="1">
              <a:lnSpc>
                <a:spcPct val="150000"/>
              </a:lnSpc>
              <a:spcBef>
                <a:spcPts val="0"/>
              </a:spcBef>
              <a:tabLst>
                <a:tab pos="914400" algn="l"/>
              </a:tabLst>
            </a:pPr>
            <a:r>
              <a:rPr lang="en-US" sz="2800" dirty="0">
                <a:effectLst/>
                <a:latin typeface="Arial" panose="020B0604020202020204" pitchFamily="34" charset="0"/>
                <a:ea typeface="Calibri" panose="020F0502020204030204" pitchFamily="34" charset="0"/>
                <a:cs typeface="Arial" panose="020B0604020202020204" pitchFamily="34" charset="0"/>
              </a:rPr>
              <a:t>Background</a:t>
            </a:r>
          </a:p>
          <a:p>
            <a:pPr lvl="1">
              <a:lnSpc>
                <a:spcPct val="150000"/>
              </a:lnSpc>
              <a:spcBef>
                <a:spcPts val="0"/>
              </a:spcBef>
              <a:tabLst>
                <a:tab pos="914400" algn="l"/>
              </a:tabLst>
            </a:pPr>
            <a:r>
              <a:rPr lang="en-US" sz="2800" dirty="0">
                <a:effectLst/>
                <a:latin typeface="Arial" panose="020B0604020202020204" pitchFamily="34" charset="0"/>
                <a:ea typeface="Calibri" panose="020F0502020204030204" pitchFamily="34" charset="0"/>
                <a:cs typeface="Arial" panose="020B0604020202020204" pitchFamily="34" charset="0"/>
              </a:rPr>
              <a:t>Introduction</a:t>
            </a:r>
          </a:p>
          <a:p>
            <a:pPr lvl="1">
              <a:lnSpc>
                <a:spcPct val="150000"/>
              </a:lnSpc>
              <a:spcBef>
                <a:spcPts val="0"/>
              </a:spcBef>
              <a:tabLst>
                <a:tab pos="914400" algn="l"/>
              </a:tabLst>
            </a:pPr>
            <a:r>
              <a:rPr lang="en-US" sz="2800" dirty="0">
                <a:effectLst/>
                <a:latin typeface="Arial" panose="020B0604020202020204" pitchFamily="34" charset="0"/>
                <a:ea typeface="Calibri" panose="020F0502020204030204" pitchFamily="34" charset="0"/>
                <a:cs typeface="Arial" panose="020B0604020202020204" pitchFamily="34" charset="0"/>
              </a:rPr>
              <a:t>Download and Explore Neighborhoods Dataset</a:t>
            </a:r>
          </a:p>
          <a:p>
            <a:pPr lvl="1">
              <a:lnSpc>
                <a:spcPct val="150000"/>
              </a:lnSpc>
              <a:spcBef>
                <a:spcPts val="0"/>
              </a:spcBef>
              <a:tabLst>
                <a:tab pos="914400" algn="l"/>
              </a:tabLst>
            </a:pPr>
            <a:r>
              <a:rPr lang="en-US" sz="2800" dirty="0">
                <a:effectLst/>
                <a:latin typeface="Arial" panose="020B0604020202020204" pitchFamily="34" charset="0"/>
                <a:ea typeface="Calibri" panose="020F0502020204030204" pitchFamily="34" charset="0"/>
                <a:cs typeface="Arial" panose="020B0604020202020204" pitchFamily="34" charset="0"/>
              </a:rPr>
              <a:t>Load and Analyze Venues of Neighborhoods in Paris</a:t>
            </a:r>
          </a:p>
          <a:p>
            <a:pPr lvl="1">
              <a:lnSpc>
                <a:spcPct val="150000"/>
              </a:lnSpc>
              <a:spcBef>
                <a:spcPts val="0"/>
              </a:spcBef>
              <a:tabLst>
                <a:tab pos="914400" algn="l"/>
              </a:tabLst>
            </a:pPr>
            <a:r>
              <a:rPr lang="en-US" sz="2800" dirty="0">
                <a:effectLst/>
                <a:latin typeface="Arial" panose="020B0604020202020204" pitchFamily="34" charset="0"/>
                <a:ea typeface="Calibri" panose="020F0502020204030204" pitchFamily="34" charset="0"/>
                <a:cs typeface="Arial" panose="020B0604020202020204" pitchFamily="34" charset="0"/>
              </a:rPr>
              <a:t>Cluster Neighborhoods using Agglomerative Clustering</a:t>
            </a:r>
          </a:p>
          <a:p>
            <a:pPr lvl="1">
              <a:lnSpc>
                <a:spcPct val="150000"/>
              </a:lnSpc>
              <a:spcBef>
                <a:spcPts val="0"/>
              </a:spcBef>
              <a:tabLst>
                <a:tab pos="914400" algn="l"/>
              </a:tabLst>
            </a:pPr>
            <a:r>
              <a:rPr lang="en-US" sz="2800" dirty="0">
                <a:effectLst/>
                <a:latin typeface="Arial" panose="020B0604020202020204" pitchFamily="34" charset="0"/>
                <a:ea typeface="Calibri" panose="020F0502020204030204" pitchFamily="34" charset="0"/>
                <a:cs typeface="Arial" panose="020B0604020202020204" pitchFamily="34" charset="0"/>
              </a:rPr>
              <a:t>Discussion &amp; Results</a:t>
            </a:r>
          </a:p>
          <a:p>
            <a:pPr lvl="1">
              <a:lnSpc>
                <a:spcPct val="150000"/>
              </a:lnSpc>
              <a:spcBef>
                <a:spcPts val="0"/>
              </a:spcBef>
              <a:tabLst>
                <a:tab pos="914400" algn="l"/>
              </a:tabLst>
            </a:pPr>
            <a:r>
              <a:rPr lang="en-US" sz="2800" dirty="0">
                <a:effectLst/>
                <a:latin typeface="Arial" panose="020B0604020202020204" pitchFamily="34" charset="0"/>
                <a:ea typeface="Calibri" panose="020F0502020204030204" pitchFamily="34" charset="0"/>
                <a:cs typeface="Arial" panose="020B0604020202020204" pitchFamily="34" charset="0"/>
              </a:rPr>
              <a:t>Conclusion</a:t>
            </a:r>
          </a:p>
          <a:p>
            <a:endParaRPr lang="en-US" dirty="0"/>
          </a:p>
        </p:txBody>
      </p:sp>
    </p:spTree>
    <p:extLst>
      <p:ext uri="{BB962C8B-B14F-4D97-AF65-F5344CB8AC3E}">
        <p14:creationId xmlns:p14="http://schemas.microsoft.com/office/powerpoint/2010/main" val="2216687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23BE-A970-49CC-81C4-3EA2C950E62A}"/>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9BE31E74-A8B1-469C-9300-BA2C2EF04E32}"/>
              </a:ext>
            </a:extLst>
          </p:cNvPr>
          <p:cNvSpPr>
            <a:spLocks noGrp="1"/>
          </p:cNvSpPr>
          <p:nvPr>
            <p:ph idx="1"/>
          </p:nvPr>
        </p:nvSpPr>
        <p:spPr>
          <a:xfrm>
            <a:off x="680321" y="2336873"/>
            <a:ext cx="6948388" cy="4215456"/>
          </a:xfrm>
        </p:spPr>
        <p:txBody>
          <a:bodyPr>
            <a:normAutofit/>
          </a:bodyPr>
          <a:lstStyle/>
          <a:p>
            <a:pPr marL="0" indent="0" algn="just">
              <a:buNone/>
            </a:pPr>
            <a:r>
              <a:rPr lang="en-US" dirty="0">
                <a:effectLst/>
                <a:latin typeface="Arial" panose="020B0604020202020204" pitchFamily="34" charset="0"/>
                <a:ea typeface="Calibri" panose="020F0502020204030204" pitchFamily="34" charset="0"/>
              </a:rPr>
              <a:t>Paris is the capital and largest city of France, as well as its cultural, industrial, and financial center. The geographical coordinate of Paris, France are 48.8566969, 2.3514616. Paris received 38 million visitors in 2019, measured by hotel stays. It was ranked as the second most visited travel destination in the world in 2019, after Bangkok and just ahead of London. Therefore, opening a restaurant in Paris will have a big opportunity to be a successful business. </a:t>
            </a:r>
            <a:endParaRPr lang="en-US" dirty="0"/>
          </a:p>
        </p:txBody>
      </p:sp>
      <p:pic>
        <p:nvPicPr>
          <p:cNvPr id="4" name="Picture 3">
            <a:extLst>
              <a:ext uri="{FF2B5EF4-FFF2-40B4-BE49-F238E27FC236}">
                <a16:creationId xmlns:a16="http://schemas.microsoft.com/office/drawing/2014/main" id="{43EF117B-027D-47A4-8B48-2C566BA8CC01}"/>
              </a:ext>
            </a:extLst>
          </p:cNvPr>
          <p:cNvPicPr>
            <a:picLocks noChangeAspect="1"/>
          </p:cNvPicPr>
          <p:nvPr/>
        </p:nvPicPr>
        <p:blipFill>
          <a:blip r:embed="rId2"/>
          <a:stretch>
            <a:fillRect/>
          </a:stretch>
        </p:blipFill>
        <p:spPr>
          <a:xfrm>
            <a:off x="8088521" y="0"/>
            <a:ext cx="4103479" cy="6829642"/>
          </a:xfrm>
          <a:prstGeom prst="rect">
            <a:avLst/>
          </a:prstGeom>
        </p:spPr>
      </p:pic>
    </p:spTree>
    <p:extLst>
      <p:ext uri="{BB962C8B-B14F-4D97-AF65-F5344CB8AC3E}">
        <p14:creationId xmlns:p14="http://schemas.microsoft.com/office/powerpoint/2010/main" val="4233318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1143-D27A-4248-A7E8-8F648E0FC7F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A5BDBB5-5C4E-43F9-BDB0-4FDD259EF4CA}"/>
              </a:ext>
            </a:extLst>
          </p:cNvPr>
          <p:cNvSpPr>
            <a:spLocks noGrp="1"/>
          </p:cNvSpPr>
          <p:nvPr>
            <p:ph idx="1"/>
          </p:nvPr>
        </p:nvSpPr>
        <p:spPr>
          <a:xfrm>
            <a:off x="680321" y="2336872"/>
            <a:ext cx="10731391" cy="4366985"/>
          </a:xfrm>
        </p:spPr>
        <p:txBody>
          <a:bodyPr>
            <a:normAutofit/>
          </a:bodyPr>
          <a:lstStyle/>
          <a:p>
            <a:pPr marL="0" marR="0" indent="0">
              <a:lnSpc>
                <a:spcPct val="150000"/>
              </a:lnSpc>
              <a:spcBef>
                <a:spcPts val="1200"/>
              </a:spcBef>
              <a:spcAft>
                <a:spcPts val="0"/>
              </a:spcAft>
              <a:buNone/>
            </a:pPr>
            <a:r>
              <a:rPr lang="en-US" sz="1800" dirty="0">
                <a:effectLst/>
                <a:latin typeface="Arial" panose="020B0604020202020204" pitchFamily="34" charset="0"/>
                <a:ea typeface="Calibri" panose="020F0502020204030204" pitchFamily="34" charset="0"/>
              </a:rPr>
              <a:t>In this project, I will determine which place is good for opening Arabic Restaurant in Paris, France</a:t>
            </a:r>
            <a:endParaRPr lang="en-US" sz="1800" dirty="0">
              <a:effectLst/>
              <a:latin typeface="Times New Roman" panose="02020603050405020304" pitchFamily="18" charset="0"/>
              <a:ea typeface="Times New Roman" panose="02020603050405020304" pitchFamily="18" charset="0"/>
            </a:endParaRP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Calibri" panose="020F0502020204030204" pitchFamily="34" charset="0"/>
                <a:cs typeface="Arial" panose="020B0604020202020204" pitchFamily="34" charset="0"/>
              </a:rPr>
              <a:t>I will convert address data into their equivalent latitude and longitude values.</a:t>
            </a: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Calibri" panose="020F0502020204030204" pitchFamily="34" charset="0"/>
                <a:cs typeface="Arial" panose="020B0604020202020204" pitchFamily="34" charset="0"/>
              </a:rPr>
              <a:t>For Paris neighborhood data, I will use Wikipedia </a:t>
            </a:r>
            <a:r>
              <a:rPr lang="en-US" sz="1800" u="sng" dirty="0">
                <a:solidFill>
                  <a:srgbClr val="00B0F0"/>
                </a:solidFill>
                <a:effectLst/>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https://en.wikipedia.org/wiki/Category:Districts_of_Paris</a:t>
            </a:r>
            <a:endParaRPr lang="en-US" sz="1800"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Calibri" panose="020F0502020204030204" pitchFamily="34" charset="0"/>
                <a:cs typeface="Arial" panose="020B0604020202020204" pitchFamily="34" charset="0"/>
              </a:rPr>
              <a:t>I will use the Foursquare API to explore Paris neighborhoods and to get venues in neighborhoods.</a:t>
            </a: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Calibri" panose="020F0502020204030204" pitchFamily="34" charset="0"/>
                <a:cs typeface="Arial" panose="020B0604020202020204" pitchFamily="34" charset="0"/>
              </a:rPr>
              <a:t>I will try to use the Foursquare API to get venue ratings and likes in neighborhoods (depending if there is rating available)</a:t>
            </a: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Calibri" panose="020F0502020204030204" pitchFamily="34" charset="0"/>
                <a:cs typeface="Arial" panose="020B0604020202020204" pitchFamily="34" charset="0"/>
              </a:rPr>
              <a:t>I will use the k-means clustering and Agglomerative algorithms to complete clustering task</a:t>
            </a:r>
          </a:p>
          <a:p>
            <a:pPr marL="342900" marR="0" lvl="0" indent="-342900" algn="l">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Calibri" panose="020F0502020204030204" pitchFamily="34" charset="0"/>
                <a:cs typeface="Arial" panose="020B0604020202020204" pitchFamily="34" charset="0"/>
              </a:rPr>
              <a:t>I will use the Folium library to visualize the neighborhoods, venues, clusters in Paris</a:t>
            </a:r>
          </a:p>
          <a:p>
            <a:endParaRPr lang="en-US" dirty="0"/>
          </a:p>
        </p:txBody>
      </p:sp>
    </p:spTree>
    <p:extLst>
      <p:ext uri="{BB962C8B-B14F-4D97-AF65-F5344CB8AC3E}">
        <p14:creationId xmlns:p14="http://schemas.microsoft.com/office/powerpoint/2010/main" val="261854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ECDE0-1D7E-4239-8511-A0DC93CC980D}"/>
              </a:ext>
            </a:extLst>
          </p:cNvPr>
          <p:cNvSpPr>
            <a:spLocks noGrp="1"/>
          </p:cNvSpPr>
          <p:nvPr>
            <p:ph type="title"/>
          </p:nvPr>
        </p:nvSpPr>
        <p:spPr>
          <a:xfrm>
            <a:off x="680321" y="753228"/>
            <a:ext cx="10329055" cy="1080938"/>
          </a:xfrm>
        </p:spPr>
        <p:txBody>
          <a:bodyPr>
            <a:normAutofit/>
          </a:bodyPr>
          <a:lstStyle/>
          <a:p>
            <a:r>
              <a:rPr lang="en-US" sz="3600" dirty="0">
                <a:effectLst/>
                <a:latin typeface="Arial" panose="020B0604020202020204" pitchFamily="34" charset="0"/>
                <a:ea typeface="Calibri" panose="020F0502020204030204" pitchFamily="34" charset="0"/>
                <a:cs typeface="Arial" panose="020B0604020202020204" pitchFamily="34" charset="0"/>
              </a:rPr>
              <a:t>Download and Explore Neighborhoods Dataset</a:t>
            </a:r>
            <a:endParaRPr lang="en-US" dirty="0"/>
          </a:p>
        </p:txBody>
      </p:sp>
      <p:pic>
        <p:nvPicPr>
          <p:cNvPr id="4" name="Content Placeholder 3">
            <a:extLst>
              <a:ext uri="{FF2B5EF4-FFF2-40B4-BE49-F238E27FC236}">
                <a16:creationId xmlns:a16="http://schemas.microsoft.com/office/drawing/2014/main" id="{1CA0A2D7-9D3B-4BC0-BF5A-236E6C322AA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401824" y="2091218"/>
            <a:ext cx="3039282" cy="4476786"/>
          </a:xfrm>
          <a:prstGeom prst="rect">
            <a:avLst/>
          </a:prstGeom>
          <a:ln>
            <a:solidFill>
              <a:schemeClr val="tx1"/>
            </a:solidFill>
          </a:ln>
        </p:spPr>
      </p:pic>
      <p:pic>
        <p:nvPicPr>
          <p:cNvPr id="5" name="Picture 4">
            <a:extLst>
              <a:ext uri="{FF2B5EF4-FFF2-40B4-BE49-F238E27FC236}">
                <a16:creationId xmlns:a16="http://schemas.microsoft.com/office/drawing/2014/main" id="{A09C8D8B-F0F4-44DF-A30B-3243BAE3E36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9677" y="2320784"/>
            <a:ext cx="5671076" cy="3497425"/>
          </a:xfrm>
          <a:prstGeom prst="rect">
            <a:avLst/>
          </a:prstGeom>
        </p:spPr>
      </p:pic>
      <p:sp>
        <p:nvSpPr>
          <p:cNvPr id="7" name="TextBox 6">
            <a:extLst>
              <a:ext uri="{FF2B5EF4-FFF2-40B4-BE49-F238E27FC236}">
                <a16:creationId xmlns:a16="http://schemas.microsoft.com/office/drawing/2014/main" id="{8461CA8B-D201-4654-90B3-C2CAD4D3883B}"/>
              </a:ext>
            </a:extLst>
          </p:cNvPr>
          <p:cNvSpPr txBox="1"/>
          <p:nvPr/>
        </p:nvSpPr>
        <p:spPr>
          <a:xfrm>
            <a:off x="6523973" y="5881896"/>
            <a:ext cx="5490318" cy="400110"/>
          </a:xfrm>
          <a:prstGeom prst="rect">
            <a:avLst/>
          </a:prstGeom>
          <a:noFill/>
        </p:spPr>
        <p:txBody>
          <a:bodyPr wrap="square">
            <a:spAutoFit/>
          </a:bodyPr>
          <a:lstStyle/>
          <a:p>
            <a:r>
              <a:rPr lang="en-US" sz="2000" dirty="0">
                <a:effectLst/>
                <a:latin typeface="Arial" panose="020B0604020202020204" pitchFamily="34" charset="0"/>
                <a:ea typeface="Calibri" panose="020F0502020204030204" pitchFamily="34" charset="0"/>
                <a:cs typeface="Arial" panose="020B0604020202020204" pitchFamily="34" charset="0"/>
              </a:rPr>
              <a:t>Paris map with neighborhoods superimposed</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8C35594-645B-42A5-A9BC-20C2AC7B65DE}"/>
              </a:ext>
            </a:extLst>
          </p:cNvPr>
          <p:cNvSpPr txBox="1"/>
          <p:nvPr/>
        </p:nvSpPr>
        <p:spPr>
          <a:xfrm>
            <a:off x="177709" y="6104772"/>
            <a:ext cx="2485372" cy="400110"/>
          </a:xfrm>
          <a:prstGeom prst="rect">
            <a:avLst/>
          </a:prstGeom>
          <a:noFill/>
        </p:spPr>
        <p:txBody>
          <a:bodyPr wrap="square">
            <a:spAutoFit/>
          </a:bodyPr>
          <a:lstStyle/>
          <a:p>
            <a:r>
              <a:rPr lang="en-US" sz="2000" dirty="0">
                <a:effectLst/>
                <a:latin typeface="Arial" panose="020B0604020202020204" pitchFamily="34" charset="0"/>
                <a:ea typeface="Calibri" panose="020F0502020204030204" pitchFamily="34" charset="0"/>
                <a:cs typeface="Arial" panose="020B0604020202020204" pitchFamily="34" charset="0"/>
              </a:rPr>
              <a:t>Cleaned datasets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4012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6821-67D5-4EF3-924E-BE3055113A8A}"/>
              </a:ext>
            </a:extLst>
          </p:cNvPr>
          <p:cNvSpPr>
            <a:spLocks noGrp="1"/>
          </p:cNvSpPr>
          <p:nvPr>
            <p:ph type="title"/>
          </p:nvPr>
        </p:nvSpPr>
        <p:spPr/>
        <p:txBody>
          <a:bodyPr>
            <a:normAutofit/>
          </a:bodyPr>
          <a:lstStyle/>
          <a:p>
            <a:r>
              <a:rPr lang="en-US" sz="3600" dirty="0">
                <a:effectLst/>
                <a:latin typeface="Arial" panose="020B0604020202020204" pitchFamily="34" charset="0"/>
                <a:ea typeface="Calibri" panose="020F0502020204030204" pitchFamily="34" charset="0"/>
                <a:cs typeface="Arial" panose="020B0604020202020204" pitchFamily="34" charset="0"/>
              </a:rPr>
              <a:t>Load and Analyze Venues of Neighborhoods in Paris</a:t>
            </a:r>
            <a:endParaRPr lang="en-US" dirty="0"/>
          </a:p>
        </p:txBody>
      </p:sp>
      <p:pic>
        <p:nvPicPr>
          <p:cNvPr id="4" name="Picture 3">
            <a:extLst>
              <a:ext uri="{FF2B5EF4-FFF2-40B4-BE49-F238E27FC236}">
                <a16:creationId xmlns:a16="http://schemas.microsoft.com/office/drawing/2014/main" id="{4CFECDAC-D007-498E-8FC1-A37CA035C3D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1702" y="2597433"/>
            <a:ext cx="8195638" cy="2888966"/>
          </a:xfrm>
          <a:prstGeom prst="rect">
            <a:avLst/>
          </a:prstGeom>
          <a:ln>
            <a:solidFill>
              <a:schemeClr val="tx1"/>
            </a:solidFill>
          </a:ln>
        </p:spPr>
      </p:pic>
      <p:pic>
        <p:nvPicPr>
          <p:cNvPr id="5" name="Picture 4">
            <a:extLst>
              <a:ext uri="{FF2B5EF4-FFF2-40B4-BE49-F238E27FC236}">
                <a16:creationId xmlns:a16="http://schemas.microsoft.com/office/drawing/2014/main" id="{03182054-8380-4D7A-B662-C8A9205F8F9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614262" y="2573238"/>
            <a:ext cx="1927208" cy="2937355"/>
          </a:xfrm>
          <a:prstGeom prst="rect">
            <a:avLst/>
          </a:prstGeom>
          <a:ln>
            <a:solidFill>
              <a:schemeClr val="tx1"/>
            </a:solidFill>
          </a:ln>
        </p:spPr>
      </p:pic>
      <p:sp>
        <p:nvSpPr>
          <p:cNvPr id="7" name="TextBox 6">
            <a:extLst>
              <a:ext uri="{FF2B5EF4-FFF2-40B4-BE49-F238E27FC236}">
                <a16:creationId xmlns:a16="http://schemas.microsoft.com/office/drawing/2014/main" id="{01BE19F6-7831-4E65-A633-37CEF8AA4A22}"/>
              </a:ext>
            </a:extLst>
          </p:cNvPr>
          <p:cNvSpPr txBox="1"/>
          <p:nvPr/>
        </p:nvSpPr>
        <p:spPr>
          <a:xfrm>
            <a:off x="794222" y="5696232"/>
            <a:ext cx="7884740" cy="461665"/>
          </a:xfrm>
          <a:prstGeom prst="rect">
            <a:avLst/>
          </a:prstGeom>
          <a:noFill/>
        </p:spPr>
        <p:txBody>
          <a:bodyPr wrap="square">
            <a:spAutoFit/>
          </a:bodyPr>
          <a:lstStyle/>
          <a:p>
            <a:r>
              <a:rPr lang="en-US" sz="2400" dirty="0">
                <a:effectLst/>
                <a:latin typeface="Arial" panose="020B0604020202020204" pitchFamily="34" charset="0"/>
                <a:ea typeface="Calibri" panose="020F0502020204030204" pitchFamily="34" charset="0"/>
              </a:rPr>
              <a:t>venue list with 1 km distance to neighborhood's center</a:t>
            </a:r>
            <a:endParaRPr lang="en-US" sz="2400" dirty="0"/>
          </a:p>
        </p:txBody>
      </p:sp>
      <p:sp>
        <p:nvSpPr>
          <p:cNvPr id="9" name="TextBox 8">
            <a:extLst>
              <a:ext uri="{FF2B5EF4-FFF2-40B4-BE49-F238E27FC236}">
                <a16:creationId xmlns:a16="http://schemas.microsoft.com/office/drawing/2014/main" id="{D6415F20-388D-4E2F-95EC-A8A1D1D083E0}"/>
              </a:ext>
            </a:extLst>
          </p:cNvPr>
          <p:cNvSpPr txBox="1"/>
          <p:nvPr/>
        </p:nvSpPr>
        <p:spPr>
          <a:xfrm>
            <a:off x="8934995" y="5715366"/>
            <a:ext cx="3077609" cy="461665"/>
          </a:xfrm>
          <a:prstGeom prst="rect">
            <a:avLst/>
          </a:prstGeom>
          <a:noFill/>
        </p:spPr>
        <p:txBody>
          <a:bodyPr wrap="square">
            <a:spAutoFit/>
          </a:bodyPr>
          <a:lstStyle/>
          <a:p>
            <a:r>
              <a:rPr lang="en-US" sz="2400" dirty="0">
                <a:effectLst/>
                <a:latin typeface="Arial" panose="020B0604020202020204" pitchFamily="34" charset="0"/>
                <a:ea typeface="Calibri" panose="020F0502020204030204" pitchFamily="34" charset="0"/>
              </a:rPr>
              <a:t>top 10 venue counts </a:t>
            </a:r>
            <a:endParaRPr lang="en-US" sz="2400" dirty="0"/>
          </a:p>
        </p:txBody>
      </p:sp>
    </p:spTree>
    <p:extLst>
      <p:ext uri="{BB962C8B-B14F-4D97-AF65-F5344CB8AC3E}">
        <p14:creationId xmlns:p14="http://schemas.microsoft.com/office/powerpoint/2010/main" val="292046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6EB7-25FB-4947-9D80-4F914EEFC79B}"/>
              </a:ext>
            </a:extLst>
          </p:cNvPr>
          <p:cNvSpPr>
            <a:spLocks noGrp="1"/>
          </p:cNvSpPr>
          <p:nvPr>
            <p:ph type="title"/>
          </p:nvPr>
        </p:nvSpPr>
        <p:spPr/>
        <p:txBody>
          <a:bodyPr/>
          <a:lstStyle/>
          <a:p>
            <a:r>
              <a:rPr lang="en-US" sz="3600" dirty="0">
                <a:effectLst/>
                <a:latin typeface="Arial" panose="020B0604020202020204" pitchFamily="34" charset="0"/>
                <a:ea typeface="Calibri" panose="020F0502020204030204" pitchFamily="34" charset="0"/>
                <a:cs typeface="Arial" panose="020B0604020202020204" pitchFamily="34" charset="0"/>
              </a:rPr>
              <a:t>Load and Analyze Venues of Neighborhoods in Paris</a:t>
            </a:r>
            <a:endParaRPr lang="en-US" dirty="0"/>
          </a:p>
        </p:txBody>
      </p:sp>
      <p:pic>
        <p:nvPicPr>
          <p:cNvPr id="4" name="Content Placeholder 3">
            <a:extLst>
              <a:ext uri="{FF2B5EF4-FFF2-40B4-BE49-F238E27FC236}">
                <a16:creationId xmlns:a16="http://schemas.microsoft.com/office/drawing/2014/main" id="{B0DCDE11-692E-4E36-A9DB-2B1A48E3B18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06794" y="2198221"/>
            <a:ext cx="8690570" cy="4448159"/>
          </a:xfrm>
          <a:prstGeom prst="rect">
            <a:avLst/>
          </a:prstGeom>
          <a:ln>
            <a:solidFill>
              <a:schemeClr val="tx1"/>
            </a:solidFill>
          </a:ln>
        </p:spPr>
      </p:pic>
      <p:sp>
        <p:nvSpPr>
          <p:cNvPr id="10" name="TextBox 9">
            <a:extLst>
              <a:ext uri="{FF2B5EF4-FFF2-40B4-BE49-F238E27FC236}">
                <a16:creationId xmlns:a16="http://schemas.microsoft.com/office/drawing/2014/main" id="{D65ECE4A-8DC4-4878-838A-DE93D3E9FF04}"/>
              </a:ext>
            </a:extLst>
          </p:cNvPr>
          <p:cNvSpPr txBox="1"/>
          <p:nvPr/>
        </p:nvSpPr>
        <p:spPr>
          <a:xfrm>
            <a:off x="199862" y="2629785"/>
            <a:ext cx="3144231" cy="2805320"/>
          </a:xfrm>
          <a:prstGeom prst="rect">
            <a:avLst/>
          </a:prstGeom>
          <a:noFill/>
        </p:spPr>
        <p:txBody>
          <a:bodyPr wrap="square">
            <a:spAutoFit/>
          </a:bodyPr>
          <a:lstStyle/>
          <a:p>
            <a:pPr marL="0" marR="0">
              <a:lnSpc>
                <a:spcPct val="150000"/>
              </a:lnSpc>
              <a:spcBef>
                <a:spcPts val="0"/>
              </a:spcBef>
              <a:spcAft>
                <a:spcPts val="0"/>
              </a:spcAft>
            </a:pPr>
            <a:r>
              <a:rPr lang="en-US" sz="2000" dirty="0">
                <a:effectLst/>
                <a:latin typeface="Arial" panose="020B0604020202020204" pitchFamily="34" charset="0"/>
                <a:ea typeface="Calibri" panose="020F0502020204030204" pitchFamily="34" charset="0"/>
                <a:cs typeface="Arial" panose="020B0604020202020204" pitchFamily="34" charset="0"/>
              </a:rPr>
              <a:t>I filtered All restaurants and Arabic restaurant. We can see from histogram of restaurants, </a:t>
            </a:r>
            <a:r>
              <a:rPr lang="en-US" sz="2000" b="1" dirty="0">
                <a:effectLst/>
                <a:latin typeface="Arial" panose="020B0604020202020204" pitchFamily="34" charset="0"/>
                <a:ea typeface="Calibri" panose="020F0502020204030204" pitchFamily="34" charset="0"/>
                <a:cs typeface="Arial" panose="020B0604020202020204" pitchFamily="34" charset="0"/>
              </a:rPr>
              <a:t>10 </a:t>
            </a:r>
            <a:r>
              <a:rPr lang="en-US" sz="2000" dirty="0">
                <a:effectLst/>
                <a:latin typeface="Arial" panose="020B0604020202020204" pitchFamily="34" charset="0"/>
                <a:ea typeface="Calibri" panose="020F0502020204030204" pitchFamily="34" charset="0"/>
                <a:cs typeface="Arial" panose="020B0604020202020204" pitchFamily="34" charset="0"/>
              </a:rPr>
              <a:t>neighborhoods have </a:t>
            </a:r>
            <a:r>
              <a:rPr lang="en-US" sz="2000" b="1" dirty="0">
                <a:effectLst/>
                <a:latin typeface="Arial" panose="020B0604020202020204" pitchFamily="34" charset="0"/>
                <a:ea typeface="Calibri" panose="020F0502020204030204" pitchFamily="34" charset="0"/>
                <a:cs typeface="Arial" panose="020B0604020202020204" pitchFamily="34" charset="0"/>
              </a:rPr>
              <a:t>no</a:t>
            </a:r>
            <a:r>
              <a:rPr lang="en-US" sz="2000" dirty="0">
                <a:effectLst/>
                <a:latin typeface="Arial" panose="020B0604020202020204" pitchFamily="34" charset="0"/>
                <a:ea typeface="Calibri" panose="020F0502020204030204" pitchFamily="34" charset="0"/>
                <a:cs typeface="Arial" panose="020B0604020202020204" pitchFamily="34" charset="0"/>
              </a:rPr>
              <a:t> Arabic restaurant </a:t>
            </a:r>
          </a:p>
        </p:txBody>
      </p:sp>
    </p:spTree>
    <p:extLst>
      <p:ext uri="{BB962C8B-B14F-4D97-AF65-F5344CB8AC3E}">
        <p14:creationId xmlns:p14="http://schemas.microsoft.com/office/powerpoint/2010/main" val="1333133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F92C-91D7-4959-8F64-664793A668DC}"/>
              </a:ext>
            </a:extLst>
          </p:cNvPr>
          <p:cNvSpPr>
            <a:spLocks noGrp="1"/>
          </p:cNvSpPr>
          <p:nvPr>
            <p:ph type="title"/>
          </p:nvPr>
        </p:nvSpPr>
        <p:spPr/>
        <p:txBody>
          <a:bodyPr/>
          <a:lstStyle/>
          <a:p>
            <a:r>
              <a:rPr lang="en-US" sz="3600" dirty="0">
                <a:effectLst/>
                <a:latin typeface="Arial" panose="020B0604020202020204" pitchFamily="34" charset="0"/>
                <a:ea typeface="Calibri" panose="020F0502020204030204" pitchFamily="34" charset="0"/>
                <a:cs typeface="Arial" panose="020B0604020202020204" pitchFamily="34" charset="0"/>
              </a:rPr>
              <a:t>Load and Analyze Venues of Neighborhoods in Paris</a:t>
            </a:r>
            <a:endParaRPr lang="en-US" b="1" dirty="0"/>
          </a:p>
        </p:txBody>
      </p:sp>
      <p:sp>
        <p:nvSpPr>
          <p:cNvPr id="4" name="Content Placeholder 3">
            <a:extLst>
              <a:ext uri="{FF2B5EF4-FFF2-40B4-BE49-F238E27FC236}">
                <a16:creationId xmlns:a16="http://schemas.microsoft.com/office/drawing/2014/main" id="{C6347F9A-03F7-44CF-8E26-14A3A7EE74BD}"/>
              </a:ext>
            </a:extLst>
          </p:cNvPr>
          <p:cNvSpPr txBox="1">
            <a:spLocks noGrp="1"/>
          </p:cNvSpPr>
          <p:nvPr>
            <p:ph idx="1"/>
          </p:nvPr>
        </p:nvSpPr>
        <p:spPr>
          <a:xfrm>
            <a:off x="681038" y="2336800"/>
            <a:ext cx="7323881" cy="4190314"/>
          </a:xfrm>
          <a:prstGeom prst="rect">
            <a:avLst/>
          </a:prstGeom>
          <a:noFill/>
        </p:spPr>
        <p:txBody>
          <a:bodyPr wrap="square">
            <a:spAutoFit/>
          </a:bodyPr>
          <a:lstStyle/>
          <a:p>
            <a:pPr marR="0" lvl="0">
              <a:lnSpc>
                <a:spcPct val="150000"/>
              </a:lnSpc>
              <a:spcBef>
                <a:spcPts val="0"/>
              </a:spcBef>
              <a:spcAft>
                <a:spcPts val="0"/>
              </a:spcAft>
              <a:buSzPts val="1000"/>
              <a:buFont typeface="Wingdings" panose="05000000000000000000" pitchFamily="2" charset="2"/>
              <a:buChar char="Ø"/>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Cite des Fleurs is the neighborhood having most restaurants</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R="0" lvl="0">
              <a:lnSpc>
                <a:spcPct val="150000"/>
              </a:lnSpc>
              <a:spcBef>
                <a:spcPts val="0"/>
              </a:spcBef>
              <a:spcAft>
                <a:spcPts val="0"/>
              </a:spcAft>
              <a:buSzPts val="1000"/>
              <a:buFont typeface="Wingdings" panose="05000000000000000000" pitchFamily="2" charset="2"/>
              <a:buChar char="Ø"/>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Montparnasse, Quartier des Grandes, </a:t>
            </a:r>
            <a:r>
              <a:rPr lang="en-US" sz="2000" dirty="0" err="1">
                <a:effectLst/>
                <a:latin typeface="Arial" panose="020B0604020202020204" pitchFamily="34" charset="0"/>
                <a:ea typeface="Times New Roman" panose="02020603050405020304" pitchFamily="18" charset="0"/>
                <a:cs typeface="Arial" panose="020B0604020202020204" pitchFamily="34" charset="0"/>
              </a:rPr>
              <a:t>Epinettes</a:t>
            </a:r>
            <a:r>
              <a:rPr lang="en-US" sz="2000" dirty="0">
                <a:effectLst/>
                <a:latin typeface="Arial" panose="020B0604020202020204" pitchFamily="34" charset="0"/>
                <a:ea typeface="Times New Roman" panose="02020603050405020304" pitchFamily="18" charset="0"/>
                <a:cs typeface="Arial" panose="020B0604020202020204" pitchFamily="34" charset="0"/>
              </a:rPr>
              <a:t> and Trocadero have lots of restaurants, but no single Arabic restaurant</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R="0" lvl="0">
              <a:lnSpc>
                <a:spcPct val="150000"/>
              </a:lnSpc>
              <a:spcBef>
                <a:spcPts val="0"/>
              </a:spcBef>
              <a:spcAft>
                <a:spcPts val="0"/>
              </a:spcAft>
              <a:buSzPts val="1000"/>
              <a:buFont typeface="Wingdings" panose="05000000000000000000" pitchFamily="2" charset="2"/>
              <a:buChar char="Ø"/>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Jardin de </a:t>
            </a:r>
            <a:r>
              <a:rPr lang="en-US" sz="2000" dirty="0" err="1">
                <a:effectLst/>
                <a:latin typeface="Arial" panose="020B0604020202020204" pitchFamily="34" charset="0"/>
                <a:ea typeface="Times New Roman" panose="02020603050405020304" pitchFamily="18" charset="0"/>
                <a:cs typeface="Arial" panose="020B0604020202020204" pitchFamily="34" charset="0"/>
              </a:rPr>
              <a:t>Tvoli</a:t>
            </a:r>
            <a:r>
              <a:rPr lang="en-US" sz="2000" dirty="0">
                <a:effectLst/>
                <a:latin typeface="Arial" panose="020B0604020202020204" pitchFamily="34" charset="0"/>
                <a:ea typeface="Times New Roman" panose="02020603050405020304" pitchFamily="18" charset="0"/>
                <a:cs typeface="Arial" panose="020B0604020202020204" pitchFamily="34" charset="0"/>
              </a:rPr>
              <a:t> and </a:t>
            </a:r>
            <a:r>
              <a:rPr lang="en-US" sz="2000" dirty="0" err="1">
                <a:effectLst/>
                <a:latin typeface="Arial" panose="020B0604020202020204" pitchFamily="34" charset="0"/>
                <a:ea typeface="Times New Roman" panose="02020603050405020304" pitchFamily="18" charset="0"/>
                <a:cs typeface="Arial" panose="020B0604020202020204" pitchFamily="34" charset="0"/>
              </a:rPr>
              <a:t>Cour</a:t>
            </a:r>
            <a:r>
              <a:rPr lang="en-US" sz="2000" dirty="0">
                <a:effectLst/>
                <a:latin typeface="Arial" panose="020B0604020202020204" pitchFamily="34" charset="0"/>
                <a:ea typeface="Times New Roman" panose="02020603050405020304" pitchFamily="18" charset="0"/>
                <a:cs typeface="Arial" panose="020B0604020202020204" pitchFamily="34" charset="0"/>
              </a:rPr>
              <a:t> des miracles are neighborhoods having least number of restaurants</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R="0" lvl="0">
              <a:lnSpc>
                <a:spcPct val="150000"/>
              </a:lnSpc>
              <a:spcBef>
                <a:spcPts val="0"/>
              </a:spcBef>
              <a:spcAft>
                <a:spcPts val="0"/>
              </a:spcAft>
              <a:buSzPts val="1000"/>
              <a:buFont typeface="Wingdings" panose="05000000000000000000" pitchFamily="2" charset="2"/>
              <a:buChar char="Ø"/>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10 neighborhoods do not have any Arabic restaurant. we can choose one of these to open restaurant. To filter more let's continue</a:t>
            </a: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Content Placeholder 3">
            <a:extLst>
              <a:ext uri="{FF2B5EF4-FFF2-40B4-BE49-F238E27FC236}">
                <a16:creationId xmlns:a16="http://schemas.microsoft.com/office/drawing/2014/main" id="{A36090AA-31BF-4EE9-83B8-05204913041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145997" y="3185773"/>
            <a:ext cx="3872989" cy="2128197"/>
          </a:xfrm>
          <a:prstGeom prst="rect">
            <a:avLst/>
          </a:prstGeom>
          <a:ln>
            <a:solidFill>
              <a:schemeClr val="tx1"/>
            </a:solidFill>
          </a:ln>
        </p:spPr>
      </p:pic>
    </p:spTree>
    <p:extLst>
      <p:ext uri="{BB962C8B-B14F-4D97-AF65-F5344CB8AC3E}">
        <p14:creationId xmlns:p14="http://schemas.microsoft.com/office/powerpoint/2010/main" val="3609076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6E33-2BA8-4581-9467-212819DA022F}"/>
              </a:ext>
            </a:extLst>
          </p:cNvPr>
          <p:cNvSpPr>
            <a:spLocks noGrp="1"/>
          </p:cNvSpPr>
          <p:nvPr>
            <p:ph type="title"/>
          </p:nvPr>
        </p:nvSpPr>
        <p:spPr/>
        <p:txBody>
          <a:bodyPr/>
          <a:lstStyle/>
          <a:p>
            <a:r>
              <a:rPr lang="en-US" sz="3600" dirty="0">
                <a:effectLst/>
                <a:latin typeface="Arial" panose="020B0604020202020204" pitchFamily="34" charset="0"/>
                <a:ea typeface="Calibri" panose="020F0502020204030204" pitchFamily="34" charset="0"/>
                <a:cs typeface="Arial" panose="020B0604020202020204" pitchFamily="34" charset="0"/>
              </a:rPr>
              <a:t>Load and Analyze Venues of Neighborhoods in Paris</a:t>
            </a:r>
            <a:endParaRPr lang="en-US" dirty="0"/>
          </a:p>
        </p:txBody>
      </p:sp>
      <p:pic>
        <p:nvPicPr>
          <p:cNvPr id="4" name="Content Placeholder 3">
            <a:extLst>
              <a:ext uri="{FF2B5EF4-FFF2-40B4-BE49-F238E27FC236}">
                <a16:creationId xmlns:a16="http://schemas.microsoft.com/office/drawing/2014/main" id="{84EFC553-2F2A-448F-8FE4-54B61B7E276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20252" y="2603282"/>
            <a:ext cx="5955488" cy="3813193"/>
          </a:xfrm>
          <a:prstGeom prst="rect">
            <a:avLst/>
          </a:prstGeom>
        </p:spPr>
      </p:pic>
      <p:sp>
        <p:nvSpPr>
          <p:cNvPr id="6" name="TextBox 5">
            <a:extLst>
              <a:ext uri="{FF2B5EF4-FFF2-40B4-BE49-F238E27FC236}">
                <a16:creationId xmlns:a16="http://schemas.microsoft.com/office/drawing/2014/main" id="{18F9E9D9-0693-4ED7-88B3-0D5910A09C7A}"/>
              </a:ext>
            </a:extLst>
          </p:cNvPr>
          <p:cNvSpPr txBox="1"/>
          <p:nvPr/>
        </p:nvSpPr>
        <p:spPr>
          <a:xfrm>
            <a:off x="333255" y="2250950"/>
            <a:ext cx="5824727" cy="4190314"/>
          </a:xfrm>
          <a:prstGeom prst="rect">
            <a:avLst/>
          </a:prstGeom>
          <a:noFill/>
        </p:spPr>
        <p:txBody>
          <a:bodyPr wrap="square">
            <a:spAutoFit/>
          </a:bodyPr>
          <a:lstStyle/>
          <a:p>
            <a:pPr marL="342900" marR="0" lvl="0" indent="-342900">
              <a:lnSpc>
                <a:spcPct val="150000"/>
              </a:lnSpc>
              <a:spcBef>
                <a:spcPts val="0"/>
              </a:spcBef>
              <a:spcAft>
                <a:spcPts val="0"/>
              </a:spcAft>
              <a:buSzPts val="1000"/>
              <a:buFont typeface="Wingdings" panose="05000000000000000000" pitchFamily="2" charset="2"/>
              <a:buChar char="q"/>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Many restaurants in 4 km to the center</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Wingdings" panose="05000000000000000000" pitchFamily="2" charset="2"/>
              <a:buChar char="q"/>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Enough restaurants between 4-6 km to the center</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Wingdings" panose="05000000000000000000" pitchFamily="2" charset="2"/>
              <a:buChar char="q"/>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There are not any Arabic restaurants after 6 km to center</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Wingdings" panose="05000000000000000000" pitchFamily="2" charset="2"/>
              <a:buChar char="q"/>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It looks hard to find location from this view as restaurant is scattered</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Wingdings" panose="05000000000000000000" pitchFamily="2" charset="2"/>
              <a:buChar char="q"/>
              <a:tabLst>
                <a:tab pos="45720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Better maybe to filter by neighborhood and look for better chance</a:t>
            </a: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BF333EE1-8273-4ECA-AA89-91682CBC4326}"/>
              </a:ext>
            </a:extLst>
          </p:cNvPr>
          <p:cNvSpPr txBox="1"/>
          <p:nvPr/>
        </p:nvSpPr>
        <p:spPr>
          <a:xfrm>
            <a:off x="6157982" y="2111784"/>
            <a:ext cx="5880027" cy="400110"/>
          </a:xfrm>
          <a:prstGeom prst="rect">
            <a:avLst/>
          </a:prstGeom>
          <a:noFill/>
        </p:spPr>
        <p:txBody>
          <a:bodyPr wrap="square">
            <a:spAutoFit/>
          </a:bodyPr>
          <a:lstStyle/>
          <a:p>
            <a:r>
              <a:rPr lang="en-US" sz="2000" b="1" dirty="0">
                <a:latin typeface="Arial" panose="020B0604020202020204" pitchFamily="34" charset="0"/>
                <a:ea typeface="Calibri" panose="020F0502020204030204" pitchFamily="34" charset="0"/>
                <a:cs typeface="Arial" panose="020B0604020202020204" pitchFamily="34" charset="0"/>
              </a:rPr>
              <a:t>D</a:t>
            </a:r>
            <a:r>
              <a:rPr lang="en-US" sz="2000" b="1" dirty="0">
                <a:effectLst/>
                <a:latin typeface="Arial" panose="020B0604020202020204" pitchFamily="34" charset="0"/>
                <a:ea typeface="Calibri" panose="020F0502020204030204" pitchFamily="34" charset="0"/>
                <a:cs typeface="Arial" panose="020B0604020202020204" pitchFamily="34" charset="0"/>
              </a:rPr>
              <a:t>istribution of Arabic restaurants on Paris Map</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489297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61</TotalTime>
  <Words>750</Words>
  <Application>Microsoft Office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Symbol</vt:lpstr>
      <vt:lpstr>Times New Roman</vt:lpstr>
      <vt:lpstr>Trebuchet MS</vt:lpstr>
      <vt:lpstr>Wingdings</vt:lpstr>
      <vt:lpstr>Berlin</vt:lpstr>
      <vt:lpstr>Opening Arabic Restaurant in Paris</vt:lpstr>
      <vt:lpstr>Agenda</vt:lpstr>
      <vt:lpstr>Background</vt:lpstr>
      <vt:lpstr>Introduction</vt:lpstr>
      <vt:lpstr>Download and Explore Neighborhoods Dataset</vt:lpstr>
      <vt:lpstr>Load and Analyze Venues of Neighborhoods in Paris</vt:lpstr>
      <vt:lpstr>Load and Analyze Venues of Neighborhoods in Paris</vt:lpstr>
      <vt:lpstr>Load and Analyze Venues of Neighborhoods in Paris</vt:lpstr>
      <vt:lpstr>Load and Analyze Venues of Neighborhoods in Paris</vt:lpstr>
      <vt:lpstr>Load and Analyze Venues of Neighborhoods in Paris</vt:lpstr>
      <vt:lpstr>Cluster Neighborhoods using Agglomerative Clustering</vt:lpstr>
      <vt:lpstr>Clusters distribution across Paris map with data head and color coded</vt:lpstr>
      <vt:lpstr>Clusters observation and analysis</vt:lpstr>
      <vt:lpstr>Discussion &amp; 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Arabic Restaurant in Paris</dc:title>
  <dc:creator>Taleb B</dc:creator>
  <cp:lastModifiedBy>Taleb B</cp:lastModifiedBy>
  <cp:revision>11</cp:revision>
  <dcterms:created xsi:type="dcterms:W3CDTF">2020-08-12T17:11:09Z</dcterms:created>
  <dcterms:modified xsi:type="dcterms:W3CDTF">2020-08-12T18:12:10Z</dcterms:modified>
</cp:coreProperties>
</file>